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57" r:id="rId4"/>
    <p:sldId id="258" r:id="rId5"/>
    <p:sldId id="259" r:id="rId6"/>
    <p:sldId id="269" r:id="rId7"/>
    <p:sldId id="270" r:id="rId8"/>
    <p:sldId id="271" r:id="rId9"/>
    <p:sldId id="272" r:id="rId10"/>
    <p:sldId id="29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690" y="4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587EB-EE5B-43F8-88B2-78428E6947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31AA65-5D30-4C0C-90B4-320C4FEF7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C540CA-DEF8-4B5B-A4F8-C888DCEC221A}"/>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5" name="Footer Placeholder 4">
            <a:extLst>
              <a:ext uri="{FF2B5EF4-FFF2-40B4-BE49-F238E27FC236}">
                <a16:creationId xmlns:a16="http://schemas.microsoft.com/office/drawing/2014/main" id="{0339FDD2-95CE-405A-A505-8DC0525699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D3F308-8463-46EB-AFC6-2A14396F16F8}"/>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48945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B450-F55F-4BFF-8EDB-BCFC06217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03FB93-6114-4C1C-A8A6-B7116C4B519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1A4FA-943E-4A5A-8E6E-D36628E58A06}"/>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5" name="Footer Placeholder 4">
            <a:extLst>
              <a:ext uri="{FF2B5EF4-FFF2-40B4-BE49-F238E27FC236}">
                <a16:creationId xmlns:a16="http://schemas.microsoft.com/office/drawing/2014/main" id="{662ACCFC-DA4E-48DC-A7D7-DBDAB1591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E6250-A00E-4BDB-B27B-222DF48B2012}"/>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2841250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468F-F334-4161-902F-AC236CEA3F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90A9B1-4C82-4082-A772-C004FB26FF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6351CC3-8361-43A7-9A69-D44948B76442}"/>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5" name="Footer Placeholder 4">
            <a:extLst>
              <a:ext uri="{FF2B5EF4-FFF2-40B4-BE49-F238E27FC236}">
                <a16:creationId xmlns:a16="http://schemas.microsoft.com/office/drawing/2014/main" id="{44E69ECC-1ECC-441E-9E04-0BA4D38A6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BCE6E-1520-4E82-A5EC-86635E109F6C}"/>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1546544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DFE83-C071-40BC-95B0-E438276099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5BF20A-25D1-4AD9-ACA0-690283807A9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1C9D23-AE1B-448F-895D-4930A067D1C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5E3748-41D1-4282-8F15-B8CD45876500}"/>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6" name="Footer Placeholder 5">
            <a:extLst>
              <a:ext uri="{FF2B5EF4-FFF2-40B4-BE49-F238E27FC236}">
                <a16:creationId xmlns:a16="http://schemas.microsoft.com/office/drawing/2014/main" id="{A392E346-1FB2-4042-9331-7AA46F632E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E2E374-5292-415F-B5F9-AC6F3BBD89A6}"/>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2847523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2B0D-D393-43BD-A4E5-12280C2777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7E5269-9B7B-49A6-B50A-3AB1AD8EDC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52196A7-9251-4089-B0C8-7F5F05A8837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5A1EC6-DD81-4016-8E52-8B333CAF62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269A57-FA02-4591-810A-04E31E312C6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412E96-EC75-4580-BCE1-167A763D94AF}"/>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8" name="Footer Placeholder 7">
            <a:extLst>
              <a:ext uri="{FF2B5EF4-FFF2-40B4-BE49-F238E27FC236}">
                <a16:creationId xmlns:a16="http://schemas.microsoft.com/office/drawing/2014/main" id="{BFE10BF4-3D9D-4EBA-A267-1308D449D8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C6711-94CA-474D-955E-2F8914090300}"/>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1006512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0D4C-40A6-4272-BC63-A35467EBC2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6CAA28-90D4-46D9-B49E-3F78F4874B84}"/>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4" name="Footer Placeholder 3">
            <a:extLst>
              <a:ext uri="{FF2B5EF4-FFF2-40B4-BE49-F238E27FC236}">
                <a16:creationId xmlns:a16="http://schemas.microsoft.com/office/drawing/2014/main" id="{C6A207F5-6C95-46EB-9BA7-BC2A4A3A82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BE323B-C6CE-4CEB-B23F-53AB83D5755B}"/>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2939374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82D5E9-4E47-4344-8698-2E9EDDE4A65F}"/>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3" name="Footer Placeholder 2">
            <a:extLst>
              <a:ext uri="{FF2B5EF4-FFF2-40B4-BE49-F238E27FC236}">
                <a16:creationId xmlns:a16="http://schemas.microsoft.com/office/drawing/2014/main" id="{93D96123-DA70-433B-B2D0-42224AF96F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22F85E-0FB2-4EAF-80B7-7ACFA605229E}"/>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798203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E8D46-CA90-4AA2-BB43-6663E0EF8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D8C80B-64CB-4D81-8B43-3D7615BB90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4763A6-6AD3-4D05-BEF2-ACB51A6858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E221A8A-8282-4228-9C96-E9B0C2DCD509}"/>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6" name="Footer Placeholder 5">
            <a:extLst>
              <a:ext uri="{FF2B5EF4-FFF2-40B4-BE49-F238E27FC236}">
                <a16:creationId xmlns:a16="http://schemas.microsoft.com/office/drawing/2014/main" id="{238AEE65-7758-4797-AB2B-D72D53B5AD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2BF5C3-F50A-4482-BE2A-E37CF0677872}"/>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2817976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A726F-5F03-4AEB-870E-2A0E7E3068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FE8096-BAB8-4BBC-8F5C-5BF5A09BAB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918008-F66A-4371-8493-9852B8B1C8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CBA47D1-63B7-411E-AFF2-087C7A8DD631}"/>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6" name="Footer Placeholder 5">
            <a:extLst>
              <a:ext uri="{FF2B5EF4-FFF2-40B4-BE49-F238E27FC236}">
                <a16:creationId xmlns:a16="http://schemas.microsoft.com/office/drawing/2014/main" id="{14829C2F-7C66-483E-8C4C-06DF6F28A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6C16C2-AE76-42D6-974D-5185178ABD4A}"/>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3524184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BDD9-E63C-44A2-B950-97B61E09F2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1C6C0B-B5C6-4179-B659-E87FBBC24F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969BD7-3B6C-48AB-866B-DBDE4EC2E974}"/>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5" name="Footer Placeholder 4">
            <a:extLst>
              <a:ext uri="{FF2B5EF4-FFF2-40B4-BE49-F238E27FC236}">
                <a16:creationId xmlns:a16="http://schemas.microsoft.com/office/drawing/2014/main" id="{6054C601-3017-4636-B5E2-C56BF9D3A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09DB6-4673-44A1-90C7-CADE6B42A007}"/>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3697771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402456-5E80-4013-9141-5322DFA54D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1D7785-8529-4060-92D0-251690169FE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20F3C8-3519-4F63-A692-B1090E3AAE0F}"/>
              </a:ext>
            </a:extLst>
          </p:cNvPr>
          <p:cNvSpPr>
            <a:spLocks noGrp="1"/>
          </p:cNvSpPr>
          <p:nvPr>
            <p:ph type="dt" sz="half" idx="10"/>
          </p:nvPr>
        </p:nvSpPr>
        <p:spPr/>
        <p:txBody>
          <a:bodyPr/>
          <a:lstStyle/>
          <a:p>
            <a:fld id="{17CA214B-FCD8-4E35-A82F-36F08B1E91A8}" type="datetimeFigureOut">
              <a:rPr lang="en-US" smtClean="0"/>
              <a:t>8/3/2022</a:t>
            </a:fld>
            <a:endParaRPr lang="en-US"/>
          </a:p>
        </p:txBody>
      </p:sp>
      <p:sp>
        <p:nvSpPr>
          <p:cNvPr id="5" name="Footer Placeholder 4">
            <a:extLst>
              <a:ext uri="{FF2B5EF4-FFF2-40B4-BE49-F238E27FC236}">
                <a16:creationId xmlns:a16="http://schemas.microsoft.com/office/drawing/2014/main" id="{D37BE063-7043-4FA4-92CE-6CDA892C2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BFA61-074C-4D77-A856-58D0343439A1}"/>
              </a:ext>
            </a:extLst>
          </p:cNvPr>
          <p:cNvSpPr>
            <a:spLocks noGrp="1"/>
          </p:cNvSpPr>
          <p:nvPr>
            <p:ph type="sldNum" sz="quarter" idx="12"/>
          </p:nvPr>
        </p:nvSpPr>
        <p:spPr/>
        <p:txBody>
          <a:bodyPr/>
          <a:lstStyle/>
          <a:p>
            <a:fld id="{91C56D3F-3780-44B0-BC52-0FA8F23B7B73}" type="slidenum">
              <a:rPr lang="en-US" smtClean="0"/>
              <a:t>‹#›</a:t>
            </a:fld>
            <a:endParaRPr lang="en-US"/>
          </a:p>
        </p:txBody>
      </p:sp>
    </p:spTree>
    <p:extLst>
      <p:ext uri="{BB962C8B-B14F-4D97-AF65-F5344CB8AC3E}">
        <p14:creationId xmlns:p14="http://schemas.microsoft.com/office/powerpoint/2010/main" val="4261187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94C975-49FD-4B06-A3B7-FDB6362D4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8534AB-7B0B-4E40-8867-E1541BF699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2ADCEA-2C0E-4A8D-9436-EE38E53B25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CA214B-FCD8-4E35-A82F-36F08B1E91A8}" type="datetimeFigureOut">
              <a:rPr lang="en-US" smtClean="0"/>
              <a:t>8/3/2022</a:t>
            </a:fld>
            <a:endParaRPr lang="en-US"/>
          </a:p>
        </p:txBody>
      </p:sp>
      <p:sp>
        <p:nvSpPr>
          <p:cNvPr id="5" name="Footer Placeholder 4">
            <a:extLst>
              <a:ext uri="{FF2B5EF4-FFF2-40B4-BE49-F238E27FC236}">
                <a16:creationId xmlns:a16="http://schemas.microsoft.com/office/drawing/2014/main" id="{F7C2FDCD-41F2-489B-BFB1-7CF98AA198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394749-7039-46BE-BDF7-643D8A059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56D3F-3780-44B0-BC52-0FA8F23B7B73}" type="slidenum">
              <a:rPr lang="en-US" smtClean="0"/>
              <a:t>‹#›</a:t>
            </a:fld>
            <a:endParaRPr lang="en-US"/>
          </a:p>
        </p:txBody>
      </p:sp>
    </p:spTree>
    <p:extLst>
      <p:ext uri="{BB962C8B-B14F-4D97-AF65-F5344CB8AC3E}">
        <p14:creationId xmlns:p14="http://schemas.microsoft.com/office/powerpoint/2010/main" val="2026057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817C0-9B30-4029-8FBA-84BBAD0CEEF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70F9431-F620-4102-AF32-4C7E9EB8C7A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8148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9A4194-A4F6-4EA1-AF49-E27C16C32765}"/>
              </a:ext>
            </a:extLst>
          </p:cNvPr>
          <p:cNvPicPr>
            <a:picLocks noChangeAspect="1"/>
          </p:cNvPicPr>
          <p:nvPr/>
        </p:nvPicPr>
        <p:blipFill>
          <a:blip r:embed="rId2" cstate="print"/>
          <a:stretch>
            <a:fillRect/>
          </a:stretch>
        </p:blipFill>
        <p:spPr>
          <a:xfrm>
            <a:off x="1777093" y="0"/>
            <a:ext cx="8433707" cy="6703078"/>
          </a:xfrm>
          <a:prstGeom prst="rect">
            <a:avLst/>
          </a:prstGeom>
        </p:spPr>
      </p:pic>
      <p:sp>
        <p:nvSpPr>
          <p:cNvPr id="7" name="Rectangle 6">
            <a:extLst>
              <a:ext uri="{FF2B5EF4-FFF2-40B4-BE49-F238E27FC236}">
                <a16:creationId xmlns:a16="http://schemas.microsoft.com/office/drawing/2014/main" id="{60E95BBC-88AB-4916-A4F0-4E668D8005FC}"/>
              </a:ext>
            </a:extLst>
          </p:cNvPr>
          <p:cNvSpPr/>
          <p:nvPr/>
        </p:nvSpPr>
        <p:spPr>
          <a:xfrm>
            <a:off x="1981202" y="129838"/>
            <a:ext cx="8000999" cy="3908762"/>
          </a:xfrm>
          <a:prstGeom prst="rect">
            <a:avLst/>
          </a:prstGeom>
        </p:spPr>
        <p:txBody>
          <a:bodyPr wrap="square">
            <a:spAutoFit/>
          </a:bodyPr>
          <a:lstStyle/>
          <a:p>
            <a:pPr algn="ctr"/>
            <a:r>
              <a:rPr lang="en-US" sz="4800" b="1" dirty="0">
                <a:solidFill>
                  <a:srgbClr val="7030A0"/>
                </a:solidFill>
              </a:rPr>
              <a:t>B.A. 1</a:t>
            </a:r>
            <a:r>
              <a:rPr lang="en-US" sz="4800" b="1" baseline="30000" dirty="0">
                <a:solidFill>
                  <a:srgbClr val="7030A0"/>
                </a:solidFill>
              </a:rPr>
              <a:t>ST</a:t>
            </a:r>
            <a:r>
              <a:rPr lang="en-US" sz="4800" b="1" dirty="0">
                <a:solidFill>
                  <a:srgbClr val="7030A0"/>
                </a:solidFill>
              </a:rPr>
              <a:t> YEAR</a:t>
            </a:r>
            <a:endParaRPr lang="en-US" sz="3600" b="1" dirty="0">
              <a:solidFill>
                <a:srgbClr val="7030A0"/>
              </a:solidFill>
            </a:endParaRPr>
          </a:p>
          <a:p>
            <a:pPr algn="ctr"/>
            <a:r>
              <a:rPr lang="en-US" sz="3600" b="1" dirty="0">
                <a:solidFill>
                  <a:srgbClr val="FF0000"/>
                </a:solidFill>
              </a:rPr>
              <a:t>COURSE CODE: MUSA101TH HINDUSTANI MUSIC </a:t>
            </a:r>
          </a:p>
          <a:p>
            <a:pPr algn="ctr"/>
            <a:r>
              <a:rPr lang="en-US" sz="3200" b="1" dirty="0"/>
              <a:t>(Vocal &amp; Instrumental) Paper-I Theory (Unit-I)</a:t>
            </a:r>
          </a:p>
          <a:p>
            <a:pPr algn="ctr"/>
            <a:r>
              <a:rPr lang="en-US" sz="3200" b="1" dirty="0"/>
              <a:t>Theory of Indian Music (General) , Basic principals of Indian Music &amp; Biographies of Musicians, Composers &amp; Musicologists.</a:t>
            </a:r>
          </a:p>
        </p:txBody>
      </p:sp>
    </p:spTree>
    <p:extLst>
      <p:ext uri="{BB962C8B-B14F-4D97-AF65-F5344CB8AC3E}">
        <p14:creationId xmlns:p14="http://schemas.microsoft.com/office/powerpoint/2010/main" val="2476879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B50A1A-A346-4980-A42C-98FD78CCAF80}"/>
              </a:ext>
            </a:extLst>
          </p:cNvPr>
          <p:cNvPicPr>
            <a:picLocks noChangeAspect="1"/>
          </p:cNvPicPr>
          <p:nvPr/>
        </p:nvPicPr>
        <p:blipFill>
          <a:blip r:embed="rId2" cstate="print"/>
          <a:stretch>
            <a:fillRect/>
          </a:stretch>
        </p:blipFill>
        <p:spPr>
          <a:xfrm>
            <a:off x="1905000" y="32657"/>
            <a:ext cx="8305800" cy="6825344"/>
          </a:xfrm>
          <a:prstGeom prst="rect">
            <a:avLst/>
          </a:prstGeom>
        </p:spPr>
      </p:pic>
    </p:spTree>
    <p:extLst>
      <p:ext uri="{BB962C8B-B14F-4D97-AF65-F5344CB8AC3E}">
        <p14:creationId xmlns:p14="http://schemas.microsoft.com/office/powerpoint/2010/main" val="3378442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C79FC5-9C3C-4522-999E-59E2EFBDC2E5}"/>
              </a:ext>
            </a:extLst>
          </p:cNvPr>
          <p:cNvPicPr>
            <a:picLocks noChangeAspect="1"/>
          </p:cNvPicPr>
          <p:nvPr/>
        </p:nvPicPr>
        <p:blipFill>
          <a:blip r:embed="rId2" cstate="print"/>
          <a:stretch>
            <a:fillRect/>
          </a:stretch>
        </p:blipFill>
        <p:spPr>
          <a:xfrm>
            <a:off x="2895600" y="0"/>
            <a:ext cx="6650438" cy="6858000"/>
          </a:xfrm>
          <a:prstGeom prst="rect">
            <a:avLst/>
          </a:prstGeom>
        </p:spPr>
      </p:pic>
      <p:sp>
        <p:nvSpPr>
          <p:cNvPr id="5" name="Rectangle 4">
            <a:extLst>
              <a:ext uri="{FF2B5EF4-FFF2-40B4-BE49-F238E27FC236}">
                <a16:creationId xmlns:a16="http://schemas.microsoft.com/office/drawing/2014/main" id="{8E6D134D-A8D1-42B5-AC98-731D114FCE09}"/>
              </a:ext>
            </a:extLst>
          </p:cNvPr>
          <p:cNvSpPr/>
          <p:nvPr/>
        </p:nvSpPr>
        <p:spPr>
          <a:xfrm>
            <a:off x="6172201" y="381000"/>
            <a:ext cx="2720617" cy="4154984"/>
          </a:xfrm>
          <a:prstGeom prst="rect">
            <a:avLst/>
          </a:prstGeom>
        </p:spPr>
        <p:txBody>
          <a:bodyPr wrap="none">
            <a:spAutoFit/>
          </a:bodyPr>
          <a:lstStyle/>
          <a:p>
            <a:pPr algn="ctr"/>
            <a:r>
              <a:rPr lang="hi-IN" sz="8800" b="1" dirty="0">
                <a:solidFill>
                  <a:srgbClr val="CC0000"/>
                </a:solidFill>
              </a:rPr>
              <a:t>राग </a:t>
            </a:r>
            <a:endParaRPr lang="en-US" sz="8800" b="1" dirty="0">
              <a:solidFill>
                <a:srgbClr val="CC0000"/>
              </a:solidFill>
            </a:endParaRPr>
          </a:p>
          <a:p>
            <a:pPr algn="ctr"/>
            <a:r>
              <a:rPr lang="hi-IN" sz="8800" b="1" dirty="0">
                <a:solidFill>
                  <a:srgbClr val="CC0000"/>
                </a:solidFill>
              </a:rPr>
              <a:t>की </a:t>
            </a:r>
            <a:endParaRPr lang="en-US" sz="8800" b="1" dirty="0">
              <a:solidFill>
                <a:srgbClr val="CC0000"/>
              </a:solidFill>
            </a:endParaRPr>
          </a:p>
          <a:p>
            <a:pPr algn="ctr"/>
            <a:r>
              <a:rPr lang="hi-IN" sz="8800" b="1" dirty="0">
                <a:solidFill>
                  <a:srgbClr val="CC0000"/>
                </a:solidFill>
              </a:rPr>
              <a:t>जाति</a:t>
            </a:r>
            <a:r>
              <a:rPr lang="en-US" sz="8800" b="1" dirty="0">
                <a:solidFill>
                  <a:srgbClr val="CC0000"/>
                </a:solidFill>
              </a:rPr>
              <a:t> </a:t>
            </a:r>
            <a:endParaRPr lang="en-US" sz="8800" dirty="0">
              <a:solidFill>
                <a:srgbClr val="CC0000"/>
              </a:solidFill>
            </a:endParaRPr>
          </a:p>
        </p:txBody>
      </p:sp>
    </p:spTree>
    <p:extLst>
      <p:ext uri="{BB962C8B-B14F-4D97-AF65-F5344CB8AC3E}">
        <p14:creationId xmlns:p14="http://schemas.microsoft.com/office/powerpoint/2010/main" val="379372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04801"/>
            <a:ext cx="8229600" cy="5821363"/>
          </a:xfrm>
        </p:spPr>
        <p:txBody>
          <a:bodyPr>
            <a:normAutofit fontScale="77500" lnSpcReduction="20000"/>
          </a:bodyPr>
          <a:lstStyle/>
          <a:p>
            <a:r>
              <a:rPr lang="hi-IN" dirty="0"/>
              <a:t>राग पहचान में इसकी जाति का विशेष स्थान है। राग की जाति क्या है यह उस राग में प्रयुक्त होने वाले स्वरों की संख्या से निर्धारित होता है। राग जाति का मुख्य मानदण्ड स्वर संख्या है। राग की मुख्य जातियां तीन होती है:</a:t>
            </a:r>
            <a:r>
              <a:rPr lang="en-US" dirty="0"/>
              <a:t>  </a:t>
            </a:r>
            <a:r>
              <a:rPr lang="hi-IN" dirty="0"/>
              <a:t>1. सम्पूर्ण 2 षाड़व 3. औड़व</a:t>
            </a:r>
            <a:endParaRPr lang="en-US" dirty="0"/>
          </a:p>
          <a:p>
            <a:endParaRPr lang="en-US" dirty="0"/>
          </a:p>
          <a:p>
            <a:pPr marL="514350" indent="-514350">
              <a:buAutoNum type="arabicPeriod"/>
            </a:pPr>
            <a:r>
              <a:rPr lang="hi-IN" b="1" dirty="0"/>
              <a:t>सम्पूर्ण</a:t>
            </a:r>
            <a:r>
              <a:rPr lang="hi-IN" dirty="0"/>
              <a:t> जिन रागों में सातों स्वरों का प्रयोग होता है वह राग सम्पूर्ण जाति के होते हैं। जैसे- सा रे ग म प ध नि । दूसरे शब्दों में हम कह सकते हैं कि जिस राग में कोई भी स्वर वर्जित न हो वह राग सम्पूर्ण है। जैसे राग भैरव सम्पूर्ण जाति का राग है। इसमें सातों स्वरों का प्रयोग होता है। इसका आरोह-अवरोह इस प्रकार है- सा रे ग म प ध नि नि ध प म ग रे सा ।</a:t>
            </a:r>
            <a:endParaRPr lang="en-US" dirty="0"/>
          </a:p>
          <a:p>
            <a:pPr marL="514350" indent="-514350">
              <a:buAutoNum type="arabicPeriod"/>
            </a:pPr>
            <a:endParaRPr lang="en-US" dirty="0"/>
          </a:p>
          <a:p>
            <a:pPr marL="514350" indent="-514350">
              <a:buAutoNum type="arabicPeriod"/>
            </a:pPr>
            <a:r>
              <a:rPr lang="hi-IN" b="1" dirty="0"/>
              <a:t>षाड़व </a:t>
            </a:r>
            <a:r>
              <a:rPr lang="hi-IN" dirty="0"/>
              <a:t>जिन रागों में छः स्वरों का प्रयोग होता है वह राग षाड़व जाति के होते हैं। इन रागों में सात स्वरों मेसे कोई एक स्वर वर्जित होता है जैसे सा ग म प ध नि या सा रे म प ध नि आदि। जैसे राग मारवा षाड़व जाति का राग है। इसमे छः स्वरों का प्रयोग होता है। इसका आरोह-अवरोह इस प्रकार है- सा रे ग मं</a:t>
            </a:r>
            <a:r>
              <a:rPr lang="en-US" dirty="0"/>
              <a:t> </a:t>
            </a:r>
            <a:r>
              <a:rPr lang="hi-IN" dirty="0"/>
              <a:t>ध नि, नि ध म ग रे सा । इस राग में केवल एक स्वर प वर्जित है।</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04801"/>
            <a:ext cx="8229600" cy="5821363"/>
          </a:xfrm>
        </p:spPr>
        <p:txBody>
          <a:bodyPr>
            <a:normAutofit fontScale="70000" lnSpcReduction="20000"/>
          </a:bodyPr>
          <a:lstStyle/>
          <a:p>
            <a:pPr>
              <a:buNone/>
            </a:pPr>
            <a:r>
              <a:rPr lang="hi-IN" dirty="0"/>
              <a:t>3. </a:t>
            </a:r>
            <a:r>
              <a:rPr lang="hi-IN" b="1" dirty="0"/>
              <a:t>औड़वः </a:t>
            </a:r>
            <a:r>
              <a:rPr lang="hi-IN" dirty="0"/>
              <a:t>जिन रागों में पांच स्वरों का प्रयोग होता है वह राग औड़व जाति के होते हैं। इन रागों में सात स्वरों मेसे कोई दो स्वर वर्जित होते हैं जैसे सा रे म पनिया सा ग म प नि आदि। जैसे राग भूपाली, इस राग में दो स्वर म और नि वर्जित है। इस राग का आरोह और अवरोह इस प्रकार है- सा रे ग प ध सां घप गरे।उपरोक्त मुख्य तीन जातियों के आधार पर ही राग की जाति के अन्य प्रकार बनते हैं। अन्य जातियां राग के आरोह-अवरोह में लगने वाले विभिन्न स्वर संख्या के आधर पर बनती है। जैसे यदि किसी राग के आरोह में सात व अवरोह में छः स्वर लगे तो उसकी जाति सम्पूर्ण षाड़व होगी। पहले आरोह के स्वर की संख्या के अनुसार जाति होगी फिर अवरोह की स्वर संख्या के आधर पर जैसे उपरोक्त उद्धहारण में आरोह में सात स्वर थे तो पहले सम्पूर्ण तथा अवरोह में छः स्वर थे तो दूसरे भाग में षाड़व जाति बनी। यदि आरोह में छः और अवरोह में सात स्वर होते तो इसकी जाति उपरोक्त के विपरीत अर्थात षाड़व- सम्पूर्ण होती। </a:t>
            </a:r>
            <a:endParaRPr lang="en-US" dirty="0"/>
          </a:p>
          <a:p>
            <a:pPr>
              <a:buNone/>
            </a:pPr>
            <a:r>
              <a:rPr lang="en-US" dirty="0"/>
              <a:t>       </a:t>
            </a:r>
            <a:r>
              <a:rPr lang="hi-IN" dirty="0"/>
              <a:t>इन तीन जातियों के मेल से राग की कुल 9 जातियां बनती है यथाः1. सम्पूर्ण सम्पूर्णआरोह में 7 स्वर अवरोह में 7 स्वर2. सम्पूर्ण षाड़व 3. सम्पूर्ण औड़वआरोह में 7 स्वर अवरोह में 6 स्वरआरोह में 7 स्वर अवरोह में 5 स्वर4. पाड़व- सम्पूर्ण5. पाड़व- पाड़वआरोह में 6 स्वर अवरोह में 7 स्वरआरोह में 6 स्वर अवरोह में 6 स्वर6. पाड़व- औड़वआरोह में 6 स्वर अवरोह में 5 स्वर7. औड़व- सम्पूर्ण8. औड़य- षाड़वआरोह में 5 स्वर अवरोह में 7 स्वरआरोह में 5 स्वर अवरोह में 6 स्वर9. औड़व- औड़वआरोह में 5 स्वर अवरोह में 5 स्वर</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457201"/>
            <a:ext cx="8229600" cy="5668963"/>
          </a:xfrm>
        </p:spPr>
        <p:txBody>
          <a:bodyPr>
            <a:normAutofit/>
          </a:bodyPr>
          <a:lstStyle/>
          <a:p>
            <a:pPr>
              <a:buNone/>
            </a:pPr>
            <a:r>
              <a:rPr lang="hi-IN" b="1" dirty="0">
                <a:solidFill>
                  <a:srgbClr val="CC0000"/>
                </a:solidFill>
              </a:rPr>
              <a:t>इन तीन जातियों के मेल से राग की कुल 9 जातियां बनती है यथाः</a:t>
            </a:r>
            <a:endParaRPr lang="en-US" b="1" dirty="0">
              <a:solidFill>
                <a:srgbClr val="CC0000"/>
              </a:solidFill>
            </a:endParaRPr>
          </a:p>
          <a:p>
            <a:pPr marL="514350" indent="-514350">
              <a:buAutoNum type="arabicPeriod"/>
            </a:pPr>
            <a:r>
              <a:rPr lang="hi-IN" sz="2600" dirty="0"/>
              <a:t>सम्पूर्ण सम्पूर्ण</a:t>
            </a:r>
            <a:r>
              <a:rPr lang="en-US" sz="2600" dirty="0"/>
              <a:t>       </a:t>
            </a:r>
            <a:r>
              <a:rPr lang="hi-IN" sz="2600" dirty="0"/>
              <a:t>आरोह में 7 स्वर अवरोह में 7 स्वर</a:t>
            </a:r>
            <a:endParaRPr lang="en-US" sz="2600" dirty="0"/>
          </a:p>
          <a:p>
            <a:pPr marL="514350" indent="-514350">
              <a:buAutoNum type="arabicPeriod"/>
            </a:pPr>
            <a:r>
              <a:rPr lang="hi-IN" sz="2600" dirty="0"/>
              <a:t>सम्पूर्ण षाड़व </a:t>
            </a:r>
            <a:r>
              <a:rPr lang="en-US" sz="2600" dirty="0"/>
              <a:t>        </a:t>
            </a:r>
            <a:r>
              <a:rPr lang="hi-IN" sz="2600" dirty="0"/>
              <a:t>आरोह में 7 स्वर अवरोह में </a:t>
            </a:r>
            <a:r>
              <a:rPr lang="en-US" sz="2600" dirty="0"/>
              <a:t>6</a:t>
            </a:r>
            <a:r>
              <a:rPr lang="hi-IN" sz="2600" dirty="0"/>
              <a:t> स्वर</a:t>
            </a:r>
            <a:endParaRPr lang="en-US" sz="2600" dirty="0"/>
          </a:p>
          <a:p>
            <a:pPr marL="514350" indent="-514350">
              <a:buAutoNum type="arabicPeriod"/>
            </a:pPr>
            <a:r>
              <a:rPr lang="hi-IN" sz="2600" dirty="0"/>
              <a:t>सम्पूर्ण औड़व</a:t>
            </a:r>
            <a:r>
              <a:rPr lang="en-US" sz="2600" dirty="0"/>
              <a:t>         </a:t>
            </a:r>
            <a:r>
              <a:rPr lang="hi-IN" sz="2600" dirty="0"/>
              <a:t>आरोह में 7 स्वर अवरोह में </a:t>
            </a:r>
            <a:r>
              <a:rPr lang="en-US" sz="2600" dirty="0"/>
              <a:t>5</a:t>
            </a:r>
            <a:r>
              <a:rPr lang="hi-IN" sz="2600" dirty="0"/>
              <a:t> स्वर</a:t>
            </a:r>
            <a:r>
              <a:rPr lang="en-US" sz="2600" dirty="0"/>
              <a:t> </a:t>
            </a:r>
          </a:p>
          <a:p>
            <a:pPr marL="514350" indent="-514350">
              <a:buAutoNum type="arabicPeriod"/>
            </a:pPr>
            <a:r>
              <a:rPr lang="hi-IN" sz="2600" dirty="0"/>
              <a:t>षाड़व सम्पूर्ण</a:t>
            </a:r>
            <a:r>
              <a:rPr lang="en-US" sz="2600" dirty="0"/>
              <a:t>          </a:t>
            </a:r>
            <a:r>
              <a:rPr lang="hi-IN" sz="2600" dirty="0"/>
              <a:t>आरोह में 6 स्वर अवरोह में 7 स्वर</a:t>
            </a:r>
            <a:endParaRPr lang="en-US" sz="2600" dirty="0"/>
          </a:p>
          <a:p>
            <a:pPr marL="514350" indent="-514350">
              <a:buAutoNum type="arabicPeriod"/>
            </a:pPr>
            <a:r>
              <a:rPr lang="hi-IN" sz="2600" dirty="0"/>
              <a:t>षाड़व षाड़व</a:t>
            </a:r>
            <a:r>
              <a:rPr lang="en-US" sz="2600" dirty="0"/>
              <a:t>             </a:t>
            </a:r>
            <a:r>
              <a:rPr lang="hi-IN" sz="2600" dirty="0"/>
              <a:t>आरोह में 6 स्वर अवरोह में 6 स्वर </a:t>
            </a:r>
            <a:endParaRPr lang="en-US" sz="2600" dirty="0"/>
          </a:p>
          <a:p>
            <a:pPr marL="514350" indent="-514350">
              <a:buAutoNum type="arabicPeriod"/>
            </a:pPr>
            <a:r>
              <a:rPr lang="hi-IN" sz="2600" dirty="0"/>
              <a:t>षाड़व</a:t>
            </a:r>
            <a:r>
              <a:rPr lang="en-US" sz="2600" dirty="0"/>
              <a:t> </a:t>
            </a:r>
            <a:r>
              <a:rPr lang="hi-IN" sz="2600" dirty="0"/>
              <a:t>औड़व</a:t>
            </a:r>
            <a:r>
              <a:rPr lang="en-US" sz="2600" dirty="0"/>
              <a:t> 	  </a:t>
            </a:r>
            <a:r>
              <a:rPr lang="hi-IN" sz="2600" dirty="0"/>
              <a:t>आरोह में 6 स्वर अवरोह में 5 स्वर</a:t>
            </a:r>
            <a:endParaRPr lang="en-US" sz="2600" dirty="0"/>
          </a:p>
          <a:p>
            <a:pPr marL="514350" indent="-514350">
              <a:buAutoNum type="arabicPeriod"/>
            </a:pPr>
            <a:r>
              <a:rPr lang="hi-IN" sz="2600" dirty="0"/>
              <a:t>औड़व</a:t>
            </a:r>
            <a:r>
              <a:rPr lang="en-US" sz="2600" dirty="0"/>
              <a:t> </a:t>
            </a:r>
            <a:r>
              <a:rPr lang="hi-IN" sz="2600" dirty="0"/>
              <a:t>सम्पूर्ण</a:t>
            </a:r>
            <a:r>
              <a:rPr lang="en-US" sz="2600" dirty="0"/>
              <a:t> 	  </a:t>
            </a:r>
            <a:r>
              <a:rPr lang="hi-IN" sz="2600" dirty="0"/>
              <a:t>आरोह में 5 स्वर अवरोह में 7 स्वर</a:t>
            </a:r>
            <a:endParaRPr lang="en-US" sz="2600" dirty="0"/>
          </a:p>
          <a:p>
            <a:pPr marL="514350" indent="-514350">
              <a:buAutoNum type="arabicPeriod"/>
            </a:pPr>
            <a:r>
              <a:rPr lang="hi-IN" sz="2600" dirty="0"/>
              <a:t>औड़व</a:t>
            </a:r>
            <a:r>
              <a:rPr lang="en-US" sz="2600" dirty="0"/>
              <a:t> </a:t>
            </a:r>
            <a:r>
              <a:rPr lang="hi-IN" sz="2600" dirty="0"/>
              <a:t>षाड़व</a:t>
            </a:r>
            <a:r>
              <a:rPr lang="en-US" sz="2600" dirty="0"/>
              <a:t>  	  </a:t>
            </a:r>
            <a:r>
              <a:rPr lang="hi-IN" sz="2600" dirty="0"/>
              <a:t>आरोह में 5 स्वर अवरोह में 6 स्वर</a:t>
            </a:r>
            <a:endParaRPr lang="en-US" sz="2600" dirty="0"/>
          </a:p>
          <a:p>
            <a:pPr marL="514350" indent="-514350">
              <a:buAutoNum type="arabicPeriod"/>
            </a:pPr>
            <a:r>
              <a:rPr lang="hi-IN" sz="2600" dirty="0"/>
              <a:t>औड़व औड़व</a:t>
            </a:r>
            <a:r>
              <a:rPr lang="en-US" sz="2600" dirty="0"/>
              <a:t>          </a:t>
            </a:r>
            <a:r>
              <a:rPr lang="hi-IN" sz="2600" dirty="0"/>
              <a:t>आरोह में 5 स्वर अवरोह में 5 स्वर</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DA5B99-1A6D-424B-95F8-294C4A9EEB1D}"/>
              </a:ext>
            </a:extLst>
          </p:cNvPr>
          <p:cNvSpPr/>
          <p:nvPr/>
        </p:nvSpPr>
        <p:spPr>
          <a:xfrm>
            <a:off x="319603" y="1701058"/>
            <a:ext cx="10775835" cy="2646878"/>
          </a:xfrm>
          <a:prstGeom prst="rect">
            <a:avLst/>
          </a:prstGeom>
        </p:spPr>
        <p:txBody>
          <a:bodyPr wrap="none">
            <a:spAutoFit/>
          </a:bodyPr>
          <a:lstStyle/>
          <a:p>
            <a:r>
              <a:rPr lang="en-US" sz="16600" b="1" dirty="0">
                <a:solidFill>
                  <a:srgbClr val="FF0000"/>
                </a:solidFill>
              </a:rPr>
              <a:t>THANK YOU</a:t>
            </a:r>
          </a:p>
        </p:txBody>
      </p:sp>
    </p:spTree>
    <p:extLst>
      <p:ext uri="{BB962C8B-B14F-4D97-AF65-F5344CB8AC3E}">
        <p14:creationId xmlns:p14="http://schemas.microsoft.com/office/powerpoint/2010/main" val="3127018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701</Words>
  <Application>Microsoft Office PowerPoint</Application>
  <PresentationFormat>Widescreen</PresentationFormat>
  <Paragraphs>32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2022-08-03T09:38:47Z</dcterms:created>
  <dcterms:modified xsi:type="dcterms:W3CDTF">2022-08-03T09:39:24Z</dcterms:modified>
</cp:coreProperties>
</file>